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38"/>
  </p:handoutMasterIdLst>
  <p:sldIdLst>
    <p:sldId id="257" r:id="rId2"/>
    <p:sldId id="270" r:id="rId3"/>
    <p:sldId id="258" r:id="rId4"/>
    <p:sldId id="259" r:id="rId5"/>
    <p:sldId id="260" r:id="rId6"/>
    <p:sldId id="267" r:id="rId7"/>
    <p:sldId id="262" r:id="rId8"/>
    <p:sldId id="269" r:id="rId9"/>
    <p:sldId id="263" r:id="rId10"/>
    <p:sldId id="261" r:id="rId11"/>
    <p:sldId id="264" r:id="rId12"/>
    <p:sldId id="265" r:id="rId13"/>
    <p:sldId id="268" r:id="rId14"/>
    <p:sldId id="271" r:id="rId15"/>
    <p:sldId id="272" r:id="rId16"/>
    <p:sldId id="273" r:id="rId17"/>
    <p:sldId id="275" r:id="rId18"/>
    <p:sldId id="274" r:id="rId19"/>
    <p:sldId id="284" r:id="rId20"/>
    <p:sldId id="286" r:id="rId21"/>
    <p:sldId id="278" r:id="rId22"/>
    <p:sldId id="276" r:id="rId23"/>
    <p:sldId id="277" r:id="rId24"/>
    <p:sldId id="287" r:id="rId25"/>
    <p:sldId id="283" r:id="rId26"/>
    <p:sldId id="279" r:id="rId27"/>
    <p:sldId id="288" r:id="rId28"/>
    <p:sldId id="280" r:id="rId29"/>
    <p:sldId id="281" r:id="rId30"/>
    <p:sldId id="282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2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53CC3-A995-4EA9-9791-D1E3B8596FA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7DCFF-91FC-4198-9BC5-3612D1279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0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2C3-23F1-45E9-B5E4-88D3D42C33C2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5F215-02FF-42AB-8417-8216FB641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9ACA-2E24-402F-8A67-FF3BD9EA634D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BA30-4FDF-4A51-B00E-8ACC32F92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DD51-401E-43CC-B4F5-49C07E282074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8F26-7EA5-45BA-AC15-80FFB60C3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D589-CF6B-4287-9D44-F31D1DE14D60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7793-03C9-48E1-9FCD-E27827E2C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F350-DCE7-4C09-B4D8-57FC50B8DADD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DF33-D4CB-4DB6-94BE-27FAEBDF3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0016-7AC7-4E06-8222-B168AF2AD87D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6334-6F48-4B00-9200-E3EE7AB53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8F76-8525-4F13-820A-73418446374F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75410-E524-435D-8D6F-05B70F025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60E3-3AE7-4DCF-8FF6-5737105C9395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8C3C-19E6-44AE-BB09-1D8B4B049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22D4-1912-4DE8-A4A5-542340BDAAE0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8E9C-5299-4D4F-A07D-34AD96EA5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2BC4-F307-417E-8D16-0BBB83676BE8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BCF9-B094-4B23-A715-9A42B9EDA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FA10-8BFB-41BA-B252-70641BA6F570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59D3F-0021-4294-A71B-289C48A2F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8FC6FAC-9F93-4442-BF1E-ED117361407E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87E191E-7429-421E-B9DC-88D91C325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9" r:id="rId2"/>
    <p:sldLayoutId id="2147483757" r:id="rId3"/>
    <p:sldLayoutId id="2147483750" r:id="rId4"/>
    <p:sldLayoutId id="2147483758" r:id="rId5"/>
    <p:sldLayoutId id="2147483751" r:id="rId6"/>
    <p:sldLayoutId id="2147483752" r:id="rId7"/>
    <p:sldLayoutId id="2147483759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ТЕМА 4: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ЭТАПЫ ВНЕДРЕНИЯ ПРОЦЕССНОГО ПОДХОДА К УПРАВЛЕНИЮ ОРГАНИЗАЦИЕЙ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6553200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6100" y="117475"/>
            <a:ext cx="4787900" cy="67405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1. Изучение рынков и нужд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потребителей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2. Разработка видения и стратегии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3. Разработка продуктов и услуг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4. Маркетинг и продажи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5. Производство и поставка продуктов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услуг (производственной компании)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6. Производство и поставка продуктов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услуг (сервисные компании)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7. Выставление счетов и сервисное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обслуживание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8. Управление кадрами, 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профессиональное и карьерное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развитие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9. Управление информационными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ресурсами и технологиями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10. Управление финансовыми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материальными ресурсами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11. Управление охраной внешней среды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12. Управление внешними связями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13. Управление улучшениями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изменениями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>Иерархическая структура </a:t>
            </a:r>
            <a:r>
              <a:rPr lang="ru-RU" sz="2800" b="1" dirty="0" err="1"/>
              <a:t>референтной</a:t>
            </a:r>
            <a:r>
              <a:rPr lang="ru-RU" sz="2800" b="1" dirty="0"/>
              <a:t> модели</a:t>
            </a:r>
            <a:br>
              <a:rPr lang="ru-RU" sz="2800" b="1" dirty="0"/>
            </a:br>
            <a:r>
              <a:rPr lang="en-US" sz="2800" b="1" dirty="0"/>
              <a:t>SAP R/3</a:t>
            </a:r>
            <a:endParaRPr lang="ru-RU" sz="2800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484313"/>
            <a:ext cx="87725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Другие эталонные и референтные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Модель </a:t>
            </a:r>
            <a:r>
              <a:rPr lang="en-US" b="1" dirty="0" err="1"/>
              <a:t>eTOM</a:t>
            </a:r>
            <a:r>
              <a:rPr lang="en-US" b="1" dirty="0"/>
              <a:t> </a:t>
            </a:r>
            <a:r>
              <a:rPr lang="en-US" dirty="0"/>
              <a:t>(enhanced Telecom Operations Map), </a:t>
            </a:r>
            <a:r>
              <a:rPr lang="ru-RU" dirty="0" smtClean="0"/>
              <a:t>является расширенной </a:t>
            </a:r>
            <a:r>
              <a:rPr lang="ru-RU" dirty="0"/>
              <a:t>версией стандарта TOM, используемого для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управления операционными процессами в </a:t>
            </a:r>
            <a:r>
              <a:rPr lang="ru-RU" dirty="0" smtClean="0"/>
              <a:t>сфере телекоммуникаций</a:t>
            </a:r>
            <a:r>
              <a:rPr lang="ru-RU" dirty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/>
              <a:t>Модель</a:t>
            </a:r>
            <a:r>
              <a:rPr lang="en-US" b="1" dirty="0" smtClean="0"/>
              <a:t> </a:t>
            </a:r>
            <a:r>
              <a:rPr lang="en-US" b="1" dirty="0"/>
              <a:t>SCOR </a:t>
            </a:r>
            <a:r>
              <a:rPr lang="en-US" dirty="0"/>
              <a:t>(Supply Chain Operations Reference model),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была разработана и развивается </a:t>
            </a:r>
            <a:r>
              <a:rPr lang="ru-RU" dirty="0" err="1"/>
              <a:t>Supply</a:t>
            </a:r>
            <a:r>
              <a:rPr lang="ru-RU" dirty="0"/>
              <a:t> </a:t>
            </a:r>
            <a:r>
              <a:rPr lang="ru-RU" dirty="0" err="1"/>
              <a:t>Chain</a:t>
            </a:r>
            <a:r>
              <a:rPr lang="ru-RU" dirty="0"/>
              <a:t> </a:t>
            </a:r>
            <a:r>
              <a:rPr lang="ru-RU" dirty="0" err="1"/>
              <a:t>Counsil</a:t>
            </a:r>
            <a:r>
              <a:rPr lang="ru-RU" dirty="0"/>
              <a:t> (SCC) </a:t>
            </a:r>
            <a:r>
              <a:rPr lang="ru-RU" dirty="0" smtClean="0"/>
              <a:t>в качестве </a:t>
            </a:r>
            <a:r>
              <a:rPr lang="ru-RU" dirty="0"/>
              <a:t>межотраслевого стандарта управления </a:t>
            </a:r>
            <a:r>
              <a:rPr lang="ru-RU" dirty="0" smtClean="0"/>
              <a:t>цепочками поставок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Референтные </a:t>
            </a:r>
            <a:r>
              <a:rPr lang="ru-RU" b="1" dirty="0"/>
              <a:t>модели, </a:t>
            </a:r>
            <a:r>
              <a:rPr lang="ru-RU" dirty="0" smtClean="0"/>
              <a:t>разрабатываемые консалтинговыми </a:t>
            </a:r>
            <a:r>
              <a:rPr lang="ru-RU" dirty="0"/>
              <a:t>компаниями для выполнения </a:t>
            </a:r>
            <a:r>
              <a:rPr lang="ru-RU" dirty="0" smtClean="0"/>
              <a:t>реальных проектов </a:t>
            </a:r>
            <a:r>
              <a:rPr lang="ru-RU" dirty="0"/>
              <a:t>в различных отраслях экономики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3. На основе системы процессов оптимизировать организационную структуру </a:t>
            </a:r>
            <a:r>
              <a:rPr lang="ru-RU" sz="2800" b="1" dirty="0" smtClean="0"/>
              <a:t>организации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700213"/>
            <a:ext cx="8856663" cy="5113337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Важное правило: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rgbClr val="7030A0"/>
                </a:solidFill>
              </a:rPr>
              <a:t>Процессы </a:t>
            </a:r>
            <a:r>
              <a:rPr lang="ru-RU" u="sng" dirty="0">
                <a:solidFill>
                  <a:srgbClr val="7030A0"/>
                </a:solidFill>
              </a:rPr>
              <a:t>первичны, </a:t>
            </a:r>
            <a:r>
              <a:rPr lang="ru-RU" u="sng" dirty="0" smtClean="0">
                <a:solidFill>
                  <a:srgbClr val="7030A0"/>
                </a:solidFill>
              </a:rPr>
              <a:t>а </a:t>
            </a:r>
            <a:r>
              <a:rPr lang="ru-RU" u="sng" dirty="0">
                <a:solidFill>
                  <a:srgbClr val="7030A0"/>
                </a:solidFill>
              </a:rPr>
              <a:t>организационная структура </a:t>
            </a:r>
            <a:r>
              <a:rPr lang="ru-RU" u="sng" dirty="0" smtClean="0">
                <a:solidFill>
                  <a:srgbClr val="7030A0"/>
                </a:solidFill>
              </a:rPr>
              <a:t>вторична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u="sng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За счет структурных изменений необходимо добиться, чтобы при выполнении процессов были устранены</a:t>
            </a:r>
            <a:r>
              <a:rPr lang="ru-RU" dirty="0" smtClean="0"/>
              <a:t>: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зоны безответственности</a:t>
            </a:r>
            <a:endParaRPr lang="ru-RU" sz="24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дублирование </a:t>
            </a:r>
            <a:r>
              <a:rPr lang="ru-RU" sz="2400" dirty="0" smtClean="0"/>
              <a:t>функций</a:t>
            </a:r>
            <a:endParaRPr lang="ru-RU" sz="24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пересечение </a:t>
            </a:r>
            <a:r>
              <a:rPr lang="ru-RU" sz="2400" dirty="0" smtClean="0"/>
              <a:t>полномочий</a:t>
            </a:r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ф</a:t>
            </a:r>
            <a:r>
              <a:rPr lang="ru-RU" sz="2400" dirty="0" smtClean="0"/>
              <a:t>рагментарность управления</a:t>
            </a:r>
            <a:endParaRPr lang="ru-RU" sz="2400" dirty="0"/>
          </a:p>
          <a:p>
            <a:pPr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неэффективные звенья цепочки</a:t>
            </a:r>
            <a:endParaRPr lang="ru-RU" sz="2400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Зоны безответственности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35100"/>
            <a:ext cx="8599488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Пересечение ответственности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412875"/>
            <a:ext cx="8528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Фрагментарность управления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431925"/>
            <a:ext cx="914082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4. Выполнить </a:t>
            </a:r>
            <a:r>
              <a:rPr lang="ru-RU" sz="2800" b="1" dirty="0"/>
              <a:t>документирование деятельности в той степени, которая необходима для организации управления процессами</a:t>
            </a:r>
            <a:endParaRPr lang="ru-RU" sz="2800" dirty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5. Разработать и внедрить систему показателей для управления организацией и </a:t>
            </a:r>
            <a:r>
              <a:rPr lang="ru-RU" sz="2800" b="1" dirty="0" smtClean="0"/>
              <a:t>процессами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9388" y="404813"/>
            <a:ext cx="8642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4243F"/>
                </a:solidFill>
              </a:rPr>
              <a:t>Моделирование деятельности организации</a:t>
            </a:r>
            <a:r>
              <a:rPr lang="ru-RU" sz="2000" b="1" dirty="0"/>
              <a:t> </a:t>
            </a:r>
            <a:r>
              <a:rPr lang="ru-RU" sz="2000" dirty="0"/>
              <a:t>- документирование, анализ и оптимизация работы предприятия или отдельных направлений его деятельности, его целей и задач, механизмов и ресурсов, используемых для их </a:t>
            </a:r>
            <a:r>
              <a:rPr lang="ru-RU" sz="2000" dirty="0" err="1"/>
              <a:t>достижения,правовых</a:t>
            </a:r>
            <a:r>
              <a:rPr lang="ru-RU" sz="2000" dirty="0"/>
              <a:t> ограничений и взаимоотношений со средой, в которой предприятие ведет свою деятельность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9388" y="2498725"/>
            <a:ext cx="86423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4243F"/>
                </a:solidFill>
              </a:rPr>
              <a:t>Принципы моделирования деятельности организации</a:t>
            </a:r>
          </a:p>
          <a:p>
            <a:endParaRPr lang="ru-RU" sz="2000" b="1" dirty="0">
              <a:solidFill>
                <a:srgbClr val="84243F"/>
              </a:solidFill>
            </a:endParaRPr>
          </a:p>
          <a:p>
            <a:r>
              <a:rPr lang="ru-RU" sz="2000" dirty="0"/>
              <a:t>1. Учет целей моделирования</a:t>
            </a:r>
          </a:p>
          <a:p>
            <a:r>
              <a:rPr lang="ru-RU" sz="2000" dirty="0"/>
              <a:t>2. Использование эталонных и </a:t>
            </a:r>
            <a:r>
              <a:rPr lang="ru-RU" sz="2000" dirty="0" err="1"/>
              <a:t>референтных</a:t>
            </a:r>
            <a:r>
              <a:rPr lang="ru-RU" sz="2000" dirty="0"/>
              <a:t> моделей</a:t>
            </a:r>
          </a:p>
          <a:p>
            <a:r>
              <a:rPr lang="ru-RU" sz="2000" dirty="0"/>
              <a:t>3. Моделирование «сверху-вниз»</a:t>
            </a:r>
          </a:p>
          <a:p>
            <a:r>
              <a:rPr lang="ru-RU" sz="2000" dirty="0" smtClean="0"/>
              <a:t>4. </a:t>
            </a:r>
            <a:r>
              <a:rPr lang="ru-RU" sz="2000" dirty="0"/>
              <a:t>Принцип разумной достаточности. Решение не должно быть</a:t>
            </a:r>
          </a:p>
          <a:p>
            <a:r>
              <a:rPr lang="ru-RU" sz="2000" dirty="0"/>
              <a:t>слишком сложным по сравнению с самой решаемой задачей</a:t>
            </a:r>
          </a:p>
          <a:p>
            <a:r>
              <a:rPr lang="ru-RU" sz="2000" dirty="0" smtClean="0"/>
              <a:t>5. </a:t>
            </a:r>
            <a:r>
              <a:rPr lang="ru-RU" sz="2000" dirty="0"/>
              <a:t>Обеспечение целостности описания</a:t>
            </a:r>
          </a:p>
          <a:p>
            <a:r>
              <a:rPr lang="ru-RU" sz="2000" dirty="0" smtClean="0"/>
              <a:t>6. </a:t>
            </a:r>
            <a:r>
              <a:rPr lang="ru-RU" sz="2000" dirty="0"/>
              <a:t>Учет эргономических критериев (ограничение числа</a:t>
            </a:r>
          </a:p>
          <a:p>
            <a:r>
              <a:rPr lang="ru-RU" sz="2000" dirty="0"/>
              <a:t>объектов и геометрического размера модели)</a:t>
            </a:r>
          </a:p>
          <a:p>
            <a:r>
              <a:rPr lang="ru-RU" sz="2000" dirty="0" smtClean="0"/>
              <a:t>7. </a:t>
            </a:r>
            <a:r>
              <a:rPr lang="ru-RU" sz="2000" dirty="0"/>
              <a:t>Соизмеримость моделей одного уровня детализации по</a:t>
            </a:r>
          </a:p>
          <a:p>
            <a:r>
              <a:rPr lang="ru-RU" sz="2000" dirty="0"/>
              <a:t>степени обобщения информации</a:t>
            </a:r>
          </a:p>
          <a:p>
            <a:r>
              <a:rPr lang="ru-RU" sz="2000" smtClean="0"/>
              <a:t>8. Концентрация </a:t>
            </a:r>
            <a:r>
              <a:rPr lang="ru-RU" sz="2000" dirty="0"/>
              <a:t>ресурсов на ключевых аспектах деятельности</a:t>
            </a:r>
          </a:p>
          <a:p>
            <a:r>
              <a:rPr lang="ru-RU" sz="2000" dirty="0"/>
              <a:t>и на «болевых точках»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-107950" y="1196975"/>
            <a:ext cx="8794750" cy="5280025"/>
          </a:xfrm>
        </p:spPr>
        <p:txBody>
          <a:bodyPr/>
          <a:lstStyle/>
          <a:p>
            <a:pPr algn="ctr"/>
            <a:r>
              <a:rPr lang="ru-RU" sz="3600" b="1" smtClean="0"/>
              <a:t>1. Организационные мероприятия постановки процессно-ориентированного управления</a:t>
            </a:r>
          </a:p>
          <a:p>
            <a:pPr algn="ctr"/>
            <a:endParaRPr lang="ru-RU" sz="3600" b="1" smtClean="0"/>
          </a:p>
          <a:p>
            <a:pPr algn="ctr"/>
            <a:r>
              <a:rPr lang="ru-RU" sz="3600" b="1" smtClean="0"/>
              <a:t>2. Процедурные этапы внедрения процессного подхода на предприятии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229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dirty="0" smtClean="0"/>
              <a:t>Предметная область моделирования - подсистема организации, </a:t>
            </a:r>
            <a:r>
              <a:rPr lang="ru-RU" dirty="0" smtClean="0"/>
              <a:t>ее часть, выделенная по определенному признаку, обладающая некоторой самостоятельностью и допускающая разложение на элементы в рамках конкретного рассмотрения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76475"/>
            <a:ext cx="716121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201295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04813"/>
            <a:ext cx="62388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916113"/>
            <a:ext cx="62642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3357563"/>
            <a:ext cx="63420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868863"/>
            <a:ext cx="63754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3995738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2163"/>
            <a:ext cx="39957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0363" y="3021013"/>
            <a:ext cx="3995737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075" y="3932238"/>
            <a:ext cx="4492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5500" y="4938713"/>
            <a:ext cx="445293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1774825" y="301625"/>
            <a:ext cx="5222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Определение процессов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83391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27113"/>
            <a:ext cx="85979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04813"/>
            <a:ext cx="27368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41438"/>
            <a:ext cx="5746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1341438"/>
            <a:ext cx="280828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213100"/>
            <a:ext cx="28908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827088" y="1196975"/>
            <a:ext cx="813752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827088" y="3141663"/>
            <a:ext cx="799306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1341438"/>
            <a:ext cx="13287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1341438"/>
            <a:ext cx="25193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1341438"/>
            <a:ext cx="100806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4868863"/>
            <a:ext cx="29527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213100"/>
            <a:ext cx="13287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3284538"/>
            <a:ext cx="25193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56550" y="3284538"/>
            <a:ext cx="100806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1638" y="5445125"/>
            <a:ext cx="4751387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73501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84243F"/>
                </a:solidFill>
              </a:rPr>
              <a:t>Карта процессов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87122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663" y="404813"/>
            <a:ext cx="649922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1557338"/>
            <a:ext cx="20447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5980112" cy="558800"/>
          </a:xfrm>
          <a:noFill/>
          <a:ln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8748712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916113"/>
            <a:ext cx="27003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916113"/>
            <a:ext cx="2844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916113"/>
            <a:ext cx="2876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04813"/>
            <a:ext cx="47799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1075"/>
            <a:ext cx="42291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16113"/>
            <a:ext cx="41767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852738"/>
            <a:ext cx="42481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860800"/>
            <a:ext cx="4176712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797425"/>
            <a:ext cx="41767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1916113"/>
            <a:ext cx="42211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2997200"/>
            <a:ext cx="432276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484313"/>
            <a:ext cx="3863975" cy="2487612"/>
          </a:xfrm>
        </p:spPr>
      </p:pic>
      <p:pic>
        <p:nvPicPr>
          <p:cNvPr id="3686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605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341438"/>
            <a:ext cx="41767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3725" y="2436813"/>
            <a:ext cx="38862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3284538"/>
            <a:ext cx="3911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149725"/>
            <a:ext cx="37719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5013325"/>
            <a:ext cx="3455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205038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Процессный подход к управлению организацией - </a:t>
            </a:r>
            <a:r>
              <a:rPr lang="ru-RU" sz="3600" dirty="0">
                <a:solidFill>
                  <a:schemeClr val="tx1"/>
                </a:solidFill>
              </a:rPr>
              <a:t>управление организацией путем построения системы процессов, управления ими, осуществления деятельности по улучшению процессов.</a:t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5010150" cy="463550"/>
          </a:xfr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052513"/>
            <a:ext cx="4037013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349500"/>
            <a:ext cx="38163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989138"/>
            <a:ext cx="3617913" cy="2141537"/>
          </a:xfrm>
          <a:noFill/>
          <a:ln/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5895975" cy="495300"/>
          </a:xfrm>
          <a:noFill/>
          <a:ln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96975"/>
            <a:ext cx="37052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636838"/>
            <a:ext cx="302736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1762125" cy="411163"/>
          </a:xfrm>
          <a:noFill/>
          <a:ln/>
        </p:spPr>
      </p:pic>
      <p:pic>
        <p:nvPicPr>
          <p:cNvPr id="5018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1196975"/>
            <a:ext cx="4022725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84313"/>
            <a:ext cx="4756150" cy="1878012"/>
          </a:xfrm>
          <a:noFill/>
          <a:ln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92600"/>
            <a:ext cx="85693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131175" cy="928688"/>
          </a:xfrm>
          <a:noFill/>
          <a:ln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4595813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699293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276475"/>
            <a:ext cx="24368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276475"/>
            <a:ext cx="4216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7077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773238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Мероприятия, необходимые для внедрения процессного управления:</a:t>
            </a:r>
            <a:b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/>
              <a:t>1. П</a:t>
            </a:r>
            <a:r>
              <a:rPr lang="ru-RU" sz="3600" b="1" dirty="0" smtClean="0"/>
              <a:t>остроение</a:t>
            </a:r>
            <a:r>
              <a:rPr lang="ru-RU" sz="3600" b="1" dirty="0"/>
              <a:t>, анализ и </a:t>
            </a:r>
            <a:r>
              <a:rPr lang="ru-RU" sz="3600" b="1" dirty="0" smtClean="0"/>
              <a:t>оптимизация </a:t>
            </a:r>
            <a:r>
              <a:rPr lang="ru-RU" sz="3600" b="1" dirty="0"/>
              <a:t>цепочек создания ценности организации.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Цепочка формирования добавленной ценности М. Портера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44675"/>
            <a:ext cx="7621588" cy="3775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33400"/>
            <a:ext cx="8964612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2</a:t>
            </a:r>
            <a:r>
              <a:rPr lang="ru-RU" sz="3200" b="1" dirty="0"/>
              <a:t>. Создать систему (сеть) процессов организации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Используется </a:t>
            </a:r>
            <a:r>
              <a:rPr lang="ru-RU" dirty="0"/>
              <a:t>в следующих </a:t>
            </a:r>
            <a:r>
              <a:rPr lang="ru-RU" dirty="0" smtClean="0"/>
              <a:t>целях: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осуществления </a:t>
            </a:r>
            <a:r>
              <a:rPr lang="ru-RU" dirty="0"/>
              <a:t>изменений в организационной структуре;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поэтапной регламентации процессов;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разработки системы показателей для управления процессами;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проведения анализа по сравнению с конкурентами (</a:t>
            </a:r>
            <a:r>
              <a:rPr lang="ru-RU" dirty="0" err="1"/>
              <a:t>бенчмаркинга</a:t>
            </a:r>
            <a:r>
              <a:rPr lang="ru-RU" dirty="0"/>
              <a:t>);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использования лучших отраслевых </a:t>
            </a:r>
            <a:r>
              <a:rPr lang="ru-RU" dirty="0" smtClean="0"/>
              <a:t>практик на основе </a:t>
            </a:r>
            <a:r>
              <a:rPr lang="ru-RU" dirty="0" err="1" smtClean="0"/>
              <a:t>референтных</a:t>
            </a:r>
            <a:r>
              <a:rPr lang="ru-RU" dirty="0" smtClean="0"/>
              <a:t> и эталонных моделей бизнес-процессов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Эталонные и референтные модели бизнес-процессов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341438"/>
            <a:ext cx="8785225" cy="532765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/>
              <a:t>Эталонная модель </a:t>
            </a:r>
            <a:r>
              <a:rPr lang="ru-RU" sz="2600" dirty="0"/>
              <a:t>- представляет собой взгляд отдельных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/>
              <a:t>консалтинговых и коммерческих компаний на то, из каких процессов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/>
              <a:t>должна состоять организация. Эталонная модель является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/>
              <a:t>обобщением реального опыта ведения бизнеса в различных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/>
              <a:t>организациях по всему миру</a:t>
            </a:r>
            <a:r>
              <a:rPr lang="ru-RU" sz="26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/>
              <a:t>Референтная</a:t>
            </a:r>
            <a:r>
              <a:rPr lang="ru-RU" b="1" dirty="0" smtClean="0"/>
              <a:t> </a:t>
            </a:r>
            <a:r>
              <a:rPr lang="ru-RU" b="1" dirty="0"/>
              <a:t>модель </a:t>
            </a:r>
            <a:r>
              <a:rPr lang="ru-RU" dirty="0"/>
              <a:t>- это эталонная модель организации бизнеса,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разработанная для конкретной отрасли экономики. Понятие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референтной</a:t>
            </a:r>
            <a:r>
              <a:rPr lang="ru-RU" dirty="0"/>
              <a:t> модели возникло в среде компаний, занимающихся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управленческим и процессным консалтингом, внедрением ERP систем.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 </a:t>
            </a:r>
            <a:r>
              <a:rPr lang="ru-RU" b="1" dirty="0"/>
              <a:t>эталонных и </a:t>
            </a:r>
            <a:r>
              <a:rPr lang="ru-RU" b="1" dirty="0" err="1"/>
              <a:t>референтных</a:t>
            </a:r>
            <a:r>
              <a:rPr lang="ru-RU" b="1" dirty="0"/>
              <a:t> моделях </a:t>
            </a:r>
            <a:r>
              <a:rPr lang="ru-RU" dirty="0"/>
              <a:t>определены типовые бизнес-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процессы, как правило, верхнего уровня, горизонтальные 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вертикальные связи.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Референтные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модели позволяют организациям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начать разработку собственных моделей, используя референтные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модели в качестве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отправной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точки.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Типовые системы бизнес-процессов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t="19963"/>
          <a:stretch>
            <a:fillRect/>
          </a:stretch>
        </p:blipFill>
        <p:spPr bwMode="auto">
          <a:xfrm>
            <a:off x="9525" y="1268413"/>
            <a:ext cx="899953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997200"/>
            <a:ext cx="82296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Эталонная </a:t>
            </a:r>
            <a:r>
              <a:rPr lang="ru-RU" b="1" dirty="0" smtClean="0"/>
              <a:t>модель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Международной </a:t>
            </a:r>
            <a:r>
              <a:rPr lang="ru-RU" b="1" dirty="0" err="1"/>
              <a:t>бенчмаркинговой</a:t>
            </a:r>
            <a:r>
              <a:rPr lang="ru-RU" b="1" dirty="0"/>
              <a:t> </a:t>
            </a:r>
            <a:r>
              <a:rPr lang="ru-RU" b="1" dirty="0" smtClean="0"/>
              <a:t>палаты Американского </a:t>
            </a:r>
            <a:r>
              <a:rPr lang="ru-RU" b="1" dirty="0"/>
              <a:t>Центра производительности </a:t>
            </a:r>
            <a:r>
              <a:rPr lang="ru-RU" b="1" dirty="0" smtClean="0"/>
              <a:t>и </a:t>
            </a:r>
            <a:r>
              <a:rPr lang="en-US" b="1" dirty="0" err="1" smtClean="0"/>
              <a:t>качества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3100" b="1" dirty="0" smtClean="0"/>
              <a:t>(</a:t>
            </a:r>
            <a:r>
              <a:rPr lang="en-US" sz="3100" b="1" dirty="0"/>
              <a:t>American Productivity &amp; </a:t>
            </a:r>
            <a:r>
              <a:rPr lang="en-US" sz="3100" b="1" dirty="0" smtClean="0"/>
              <a:t>Quality</a:t>
            </a:r>
            <a:r>
              <a:rPr lang="ru-RU" sz="3100" b="1" dirty="0" smtClean="0"/>
              <a:t> </a:t>
            </a:r>
            <a:r>
              <a:rPr lang="en-US" sz="3100" b="1" dirty="0" smtClean="0"/>
              <a:t>Center,</a:t>
            </a:r>
            <a:r>
              <a:rPr lang="ru-RU" sz="3100" b="1" dirty="0" smtClean="0"/>
              <a:t> </a:t>
            </a:r>
            <a:r>
              <a:rPr lang="en-US" sz="3100" b="1" dirty="0" smtClean="0"/>
              <a:t>APQC</a:t>
            </a:r>
            <a:r>
              <a:rPr lang="en-US" sz="3100" b="1" dirty="0"/>
              <a:t>)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</TotalTime>
  <Words>627</Words>
  <Application>Microsoft Office PowerPoint</Application>
  <PresentationFormat>Экран (4:3)</PresentationFormat>
  <Paragraphs>99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Ясность</vt:lpstr>
      <vt:lpstr>ТЕМА 4:   ЭТАПЫ ВНЕДРЕНИЯ ПРОЦЕССНОГО ПОДХОДА К УПРАВЛЕНИЮ ОРГАНИЗАЦИЕЙ</vt:lpstr>
      <vt:lpstr>Презентация PowerPoint</vt:lpstr>
      <vt:lpstr>Процессный подход к управлению организацией - управление организацией путем построения системы процессов, управления ими, осуществления деятельности по улучшению процессов. </vt:lpstr>
      <vt:lpstr>Мероприятия, необходимые для внедрения процессного управления:  1. Построение, анализ и оптимизация цепочек создания ценности организации.</vt:lpstr>
      <vt:lpstr>Цепочка формирования добавленной ценности М. Портера</vt:lpstr>
      <vt:lpstr>2. Создать систему (сеть) процессов организации</vt:lpstr>
      <vt:lpstr>Эталонные и референтные модели бизнес-процессов</vt:lpstr>
      <vt:lpstr>Типовые системы бизнес-процессов</vt:lpstr>
      <vt:lpstr>Эталонная модель  Международной бенчмаркинговой палаты Американского Центра производительности и качества   (American Productivity &amp; Quality Center, APQC)</vt:lpstr>
      <vt:lpstr>Презентация PowerPoint</vt:lpstr>
      <vt:lpstr>Иерархическая структура референтной модели SAP R/3</vt:lpstr>
      <vt:lpstr>Другие эталонные и референтные модели</vt:lpstr>
      <vt:lpstr>3. На основе системы процессов оптимизировать организационную структуру организации </vt:lpstr>
      <vt:lpstr>Зоны безответственности</vt:lpstr>
      <vt:lpstr>Пересечение ответственности</vt:lpstr>
      <vt:lpstr>Фрагментарность управления</vt:lpstr>
      <vt:lpstr>4. Выполнить документирование деятельности в той степени, которая необходима для организации управления процессами</vt:lpstr>
      <vt:lpstr>5. Разработать и внедрить систему показателей для управления организацией и процессами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4:   ЭТАПЫ ВНЕДРЕНИЯ ПРОЦЕССНОГО ПОДХОДА К УПРАВЛЕНИЮ ОРГАНИЗАЦИЕЙ</dc:title>
  <dc:creator>Grachev Anton</dc:creator>
  <cp:lastModifiedBy>adminMain</cp:lastModifiedBy>
  <cp:revision>58</cp:revision>
  <cp:lastPrinted>2017-09-18T10:30:46Z</cp:lastPrinted>
  <dcterms:created xsi:type="dcterms:W3CDTF">2016-03-31T05:45:41Z</dcterms:created>
  <dcterms:modified xsi:type="dcterms:W3CDTF">2022-04-25T06:52:01Z</dcterms:modified>
</cp:coreProperties>
</file>